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0" r:id="rId3"/>
    <p:sldId id="261" r:id="rId4"/>
    <p:sldId id="262" r:id="rId5"/>
    <p:sldId id="265" r:id="rId6"/>
    <p:sldId id="258" r:id="rId7"/>
    <p:sldId id="259" r:id="rId8"/>
    <p:sldId id="264" r:id="rId9"/>
    <p:sldId id="266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18" autoAdjust="0"/>
    <p:restoredTop sz="94660"/>
  </p:normalViewPr>
  <p:slideViewPr>
    <p:cSldViewPr snapToGrid="0">
      <p:cViewPr varScale="1">
        <p:scale>
          <a:sx n="65" d="100"/>
          <a:sy n="65" d="100"/>
        </p:scale>
        <p:origin x="90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E30FE8-AFBC-450E-9842-5F5787DA59F2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100683-1C9C-463A-B15F-68AE114F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331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D372F-313D-43C0-AB15-3002385322B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96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D372F-313D-43C0-AB15-3002385322B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99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D372F-313D-43C0-AB15-3002385322B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395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68417-E602-4F1F-83C0-B293361CB7DD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21FA4-D59F-4A19-82D3-3C0F540F4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28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68417-E602-4F1F-83C0-B293361CB7DD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21FA4-D59F-4A19-82D3-3C0F540F4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320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68417-E602-4F1F-83C0-B293361CB7DD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21FA4-D59F-4A19-82D3-3C0F540F4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953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68417-E602-4F1F-83C0-B293361CB7DD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21FA4-D59F-4A19-82D3-3C0F540F4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924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68417-E602-4F1F-83C0-B293361CB7DD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21FA4-D59F-4A19-82D3-3C0F540F4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929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68417-E602-4F1F-83C0-B293361CB7DD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21FA4-D59F-4A19-82D3-3C0F540F4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654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68417-E602-4F1F-83C0-B293361CB7DD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21FA4-D59F-4A19-82D3-3C0F540F4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463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68417-E602-4F1F-83C0-B293361CB7DD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21FA4-D59F-4A19-82D3-3C0F540F4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373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68417-E602-4F1F-83C0-B293361CB7DD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21FA4-D59F-4A19-82D3-3C0F540F4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246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68417-E602-4F1F-83C0-B293361CB7DD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21FA4-D59F-4A19-82D3-3C0F540F4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364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68417-E602-4F1F-83C0-B293361CB7DD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21FA4-D59F-4A19-82D3-3C0F540F4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983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68417-E602-4F1F-83C0-B293361CB7DD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21FA4-D59F-4A19-82D3-3C0F540F4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191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39812" y="342198"/>
            <a:ext cx="59641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Project Introduction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028" name="Picture 4" descr="http://media-cache-ec0.pinimg.com/736x/64/07/ff/6407ffb28b7c762fd73f04d61df774d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978" y="1772432"/>
            <a:ext cx="7501866" cy="4068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11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152015" y="155896"/>
            <a:ext cx="181972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Rubric</a:t>
            </a:r>
            <a:endParaRPr lang="en-US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2" name="Picture 1" descr="Emoji Rubric [Compatibility Mode] - Word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79" t="30753" r="10359" b="13118"/>
          <a:stretch/>
        </p:blipFill>
        <p:spPr>
          <a:xfrm>
            <a:off x="486695" y="986892"/>
            <a:ext cx="11472278" cy="5871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03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72" y="819117"/>
            <a:ext cx="11927543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Task</a:t>
            </a:r>
            <a:r>
              <a:rPr lang="en-US" sz="2200" b="1" dirty="0"/>
              <a:t>:</a:t>
            </a:r>
            <a:r>
              <a:rPr lang="en-US" sz="2200" dirty="0"/>
              <a:t>  You will be working with the hybrid text/visual format to portray both the title and author of your independent reading book as well as your own name.  Requirements: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n-US" sz="2200" dirty="0"/>
              <a:t>At least </a:t>
            </a:r>
            <a:r>
              <a:rPr lang="en-US" sz="2200" b="1" dirty="0"/>
              <a:t>TWO ORIGINAL EMOJIS</a:t>
            </a:r>
            <a:r>
              <a:rPr lang="en-US" sz="2200" dirty="0"/>
              <a:t> (thought of by YOU, not one on the current emoji list) to help represent either </a:t>
            </a:r>
            <a:r>
              <a:rPr lang="en-US" sz="2200" b="1" dirty="0">
                <a:solidFill>
                  <a:srgbClr val="0070C0"/>
                </a:solidFill>
              </a:rPr>
              <a:t>some part of your book’s title </a:t>
            </a:r>
            <a:r>
              <a:rPr lang="en-US" sz="2200" b="1" dirty="0">
                <a:solidFill>
                  <a:srgbClr val="FF0000"/>
                </a:solidFill>
              </a:rPr>
              <a:t>OR</a:t>
            </a:r>
            <a:r>
              <a:rPr lang="en-US" sz="2200" dirty="0"/>
              <a:t> </a:t>
            </a:r>
            <a:r>
              <a:rPr lang="en-US" sz="2200" b="1" dirty="0">
                <a:solidFill>
                  <a:srgbClr val="0070C0"/>
                </a:solidFill>
              </a:rPr>
              <a:t>your book’s author </a:t>
            </a:r>
            <a:r>
              <a:rPr lang="en-US" sz="2200" b="1" dirty="0">
                <a:solidFill>
                  <a:srgbClr val="FF0000"/>
                </a:solidFill>
              </a:rPr>
              <a:t>OR</a:t>
            </a:r>
            <a:r>
              <a:rPr lang="en-US" sz="2200" dirty="0"/>
              <a:t> </a:t>
            </a:r>
            <a:r>
              <a:rPr lang="en-US" sz="2200" b="1" dirty="0">
                <a:solidFill>
                  <a:srgbClr val="0070C0"/>
                </a:solidFill>
              </a:rPr>
              <a:t>your own name </a:t>
            </a:r>
            <a:r>
              <a:rPr lang="en-US" sz="2200" dirty="0"/>
              <a:t>(digital image/clip art is acceptable).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n-US" sz="2200" dirty="0"/>
              <a:t>Each original emoji needs to be accompanied by an </a:t>
            </a:r>
            <a:r>
              <a:rPr lang="en-US" sz="2200" b="1" dirty="0"/>
              <a:t>EXPLANATION</a:t>
            </a:r>
            <a:r>
              <a:rPr lang="en-US" sz="2200" dirty="0"/>
              <a:t>; why did you choose that image to function as a new emoji?  </a:t>
            </a:r>
          </a:p>
          <a:p>
            <a:pPr marL="457200" lvl="0" indent="-174625">
              <a:buFont typeface="Wingdings" panose="05000000000000000000" pitchFamily="2" charset="2"/>
              <a:buChar char="ü"/>
            </a:pPr>
            <a:r>
              <a:rPr lang="en-US" sz="2200" dirty="0"/>
              <a:t>If it’s in the title of the book, how does that new emoji connect to the text (in terms of portraying a character, conflict, theme, symbol, etc.)?</a:t>
            </a:r>
          </a:p>
          <a:p>
            <a:pPr marL="457200" lvl="0" indent="-174625">
              <a:buFont typeface="Wingdings" panose="05000000000000000000" pitchFamily="2" charset="2"/>
              <a:buChar char="ü"/>
            </a:pPr>
            <a:r>
              <a:rPr lang="en-US" sz="2200" dirty="0"/>
              <a:t>If it’s in place of part of the author’s name, how does that new emoji reflect your tone toward the author/book (in terms of author’s writing style, ability to craft a story, etc.)?</a:t>
            </a:r>
          </a:p>
          <a:p>
            <a:pPr marL="457200" lvl="0" indent="-174625">
              <a:buFont typeface="Wingdings" panose="05000000000000000000" pitchFamily="2" charset="2"/>
              <a:buChar char="ü"/>
            </a:pPr>
            <a:r>
              <a:rPr lang="en-US" sz="2200" dirty="0"/>
              <a:t>If it’s in place of part of your own name, how does that new emoji reflect something about you as a reader?  As a reader overall?  As a reader of this novel?  As the reader you are trying to become?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n-US" sz="2200" b="1" dirty="0">
                <a:solidFill>
                  <a:srgbClr val="FF0000"/>
                </a:solidFill>
              </a:rPr>
              <a:t>ONE OF THE TWO EXPLANATIONS MUST INCLUDE TEXTUAL EVIDENCE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/>
              <a:t>from the book to help illustrate the connection between the novel and your image.  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n-US" sz="2200" dirty="0"/>
              <a:t>Any other existing </a:t>
            </a:r>
            <a:r>
              <a:rPr lang="en-US" sz="2200" dirty="0" err="1"/>
              <a:t>emojis</a:t>
            </a:r>
            <a:r>
              <a:rPr lang="en-US" sz="2200" dirty="0"/>
              <a:t> from the list that you want to include are fine!  No explanation needed.  Just have the text-based translation, as portrayed through the models.</a:t>
            </a:r>
          </a:p>
        </p:txBody>
      </p:sp>
      <p:sp>
        <p:nvSpPr>
          <p:cNvPr id="3" name="Rectangle 2"/>
          <p:cNvSpPr/>
          <p:nvPr/>
        </p:nvSpPr>
        <p:spPr>
          <a:xfrm>
            <a:off x="3184791" y="92627"/>
            <a:ext cx="582242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Emoji-speak and titles</a:t>
            </a:r>
            <a:endParaRPr lang="en-US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1578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itle directions and models [Compatibility Mode] - Word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6" t="23365" r="25441" b="5952"/>
          <a:stretch/>
        </p:blipFill>
        <p:spPr>
          <a:xfrm>
            <a:off x="2069644" y="0"/>
            <a:ext cx="8965093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 rot="16200000">
            <a:off x="-1001177" y="2672855"/>
            <a:ext cx="37128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Title models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7136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11416" y="-40059"/>
            <a:ext cx="699698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Emoji-speak book </a:t>
            </a: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</a:t>
            </a: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eview </a:t>
            </a: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</a:t>
            </a: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irections</a:t>
            </a:r>
            <a:endParaRPr lang="en-US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5" name="Picture 4" descr="Review Assignment Sheet with model - Microsoft Word non-commercial use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48" t="33106" r="20186" b="7842"/>
          <a:stretch/>
        </p:blipFill>
        <p:spPr>
          <a:xfrm>
            <a:off x="641446" y="606272"/>
            <a:ext cx="11182668" cy="625172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01445" y="606272"/>
            <a:ext cx="7831394" cy="337625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57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ike dislike language - Microsoft Word non-commercial use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51" t="38512" r="24105" b="7841"/>
          <a:stretch/>
        </p:blipFill>
        <p:spPr>
          <a:xfrm>
            <a:off x="777922" y="818865"/>
            <a:ext cx="10673820" cy="603913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244590" y="55195"/>
            <a:ext cx="622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Like/dislike language help</a:t>
            </a:r>
            <a:endParaRPr lang="en-US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3871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3797" y="671691"/>
            <a:ext cx="5976667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  <a:latin typeface="Corbel" panose="020B0503020204020204" pitchFamily="34" charset="0"/>
              </a:rPr>
              <a:t>ALL TRADITIONAL TEXT:</a:t>
            </a:r>
          </a:p>
          <a:p>
            <a:endParaRPr lang="en-US" sz="2200" b="1" dirty="0">
              <a:solidFill>
                <a:schemeClr val="accent1">
                  <a:lumMod val="50000"/>
                </a:schemeClr>
              </a:solidFill>
              <a:latin typeface="Corbel" panose="020B0503020204020204" pitchFamily="34" charset="0"/>
            </a:endParaRPr>
          </a:p>
          <a:p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  <a:latin typeface="Corbel" panose="020B0503020204020204" pitchFamily="34" charset="0"/>
              </a:rPr>
              <a:t>I </a:t>
            </a: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  <a:latin typeface="Corbel" panose="020B0503020204020204" pitchFamily="34" charset="0"/>
              </a:rPr>
              <a:t>love the movie </a:t>
            </a:r>
            <a:r>
              <a:rPr lang="en-US" sz="2200" b="1" u="sng" dirty="0">
                <a:solidFill>
                  <a:schemeClr val="accent1">
                    <a:lumMod val="50000"/>
                  </a:schemeClr>
                </a:solidFill>
                <a:latin typeface="Corbel" panose="020B0503020204020204" pitchFamily="34" charset="0"/>
              </a:rPr>
              <a:t>WALL-E</a:t>
            </a: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  <a:latin typeface="Corbel" panose="020B0503020204020204" pitchFamily="34" charset="0"/>
              </a:rPr>
              <a:t>! The story takes place after Earth's resources have been consumed. Humans have escaped the planet and started a new civilization in space, leaving behind a small, boxy, </a:t>
            </a:r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  <a:latin typeface="Corbel" panose="020B0503020204020204" pitchFamily="34" charset="0"/>
              </a:rPr>
              <a:t>sun-powered robotic </a:t>
            </a: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  <a:latin typeface="Corbel" panose="020B0503020204020204" pitchFamily="34" charset="0"/>
              </a:rPr>
              <a:t>trash compactor named WALL-E to condense the mess made by humanity. WALL-E is productive, but lonely until a robot named Eve comes to Earth looking for evidence of new life on the planet in the hopes of humanity finally being able </a:t>
            </a:r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  <a:latin typeface="Corbel" panose="020B0503020204020204" pitchFamily="34" charset="0"/>
              </a:rPr>
              <a:t>to, as the Captain declares, “Go home” (Stanton). </a:t>
            </a: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  <a:latin typeface="Corbel" panose="020B0503020204020204" pitchFamily="34" charset="0"/>
              </a:rPr>
              <a:t>This film is visually and thematically compelling. It provokes both tears and happiness and prompts serious intellectual considerations of consumption, commerce, connection, and creation</a:t>
            </a:r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  <a:latin typeface="Corbel" panose="020B0503020204020204" pitchFamily="34" charset="0"/>
              </a:rPr>
              <a:t>.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3165" y="1252951"/>
            <a:ext cx="4372331" cy="536357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789944" y="638833"/>
            <a:ext cx="323877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  <a:latin typeface="Corbel" panose="020B0503020204020204" pitchFamily="34" charset="0"/>
              </a:rPr>
              <a:t>ALL EMOJI TEXT/SPEAK:</a:t>
            </a:r>
            <a:endParaRPr lang="en-US" sz="2200" b="1" dirty="0">
              <a:solidFill>
                <a:schemeClr val="accent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70530" y="-1"/>
            <a:ext cx="1093966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Condensed</a:t>
            </a:r>
            <a:r>
              <a:rPr 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review </a:t>
            </a:r>
            <a:r>
              <a:rPr 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models-yours will be about 1.5 pages</a:t>
            </a:r>
            <a:endParaRPr lang="en-US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0611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31719" y="766969"/>
            <a:ext cx="97728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  <a:latin typeface="Corbel" panose="020B0503020204020204" pitchFamily="34" charset="0"/>
              </a:rPr>
              <a:t>HYBRID OF TRADITIONAL AND EMOJI TEXT:</a:t>
            </a:r>
          </a:p>
          <a:p>
            <a:endParaRPr lang="en-US" sz="2200" b="1" dirty="0">
              <a:solidFill>
                <a:schemeClr val="accent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7139" y="1536410"/>
            <a:ext cx="4875045" cy="509613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0303" y="1597966"/>
            <a:ext cx="4780728" cy="276450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33037" y="88204"/>
            <a:ext cx="1017022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Condensed</a:t>
            </a:r>
            <a:r>
              <a:rPr 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review </a:t>
            </a:r>
            <a:r>
              <a:rPr 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model-yours will about 1.5 pages</a:t>
            </a:r>
            <a:endParaRPr lang="en-US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6990734" y="4586748"/>
            <a:ext cx="4454013" cy="2045797"/>
          </a:xfrm>
          <a:prstGeom prst="wedgeRoundRectCallout">
            <a:avLst>
              <a:gd name="adj1" fmla="val -68223"/>
              <a:gd name="adj2" fmla="val -35544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123470" y="4601220"/>
            <a:ext cx="445401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Remember that </a:t>
            </a:r>
            <a:r>
              <a:rPr lang="en-US" b="1" dirty="0" smtClean="0">
                <a:solidFill>
                  <a:srgbClr val="002060"/>
                </a:solidFill>
              </a:rPr>
              <a:t>in addition to the hybrid text/visual review, you </a:t>
            </a:r>
            <a:r>
              <a:rPr lang="en-US" b="1" dirty="0" smtClean="0">
                <a:solidFill>
                  <a:srgbClr val="002060"/>
                </a:solidFill>
              </a:rPr>
              <a:t>will need to </a:t>
            </a:r>
            <a:r>
              <a:rPr lang="en-US" b="1" dirty="0" smtClean="0">
                <a:solidFill>
                  <a:srgbClr val="002060"/>
                </a:solidFill>
              </a:rPr>
              <a:t>submit </a:t>
            </a:r>
            <a:r>
              <a:rPr lang="en-US" b="1" dirty="0" smtClean="0">
                <a:solidFill>
                  <a:srgbClr val="002060"/>
                </a:solidFill>
              </a:rPr>
              <a:t>a typed, word-only version of your review so I don’t have to </a:t>
            </a:r>
            <a:r>
              <a:rPr lang="en-US" b="1" dirty="0" smtClean="0">
                <a:solidFill>
                  <a:srgbClr val="002060"/>
                </a:solidFill>
              </a:rPr>
              <a:t>guess what </a:t>
            </a:r>
            <a:r>
              <a:rPr lang="en-US" b="1" dirty="0" err="1" smtClean="0">
                <a:solidFill>
                  <a:srgbClr val="002060"/>
                </a:solidFill>
              </a:rPr>
              <a:t>emojis</a:t>
            </a:r>
            <a:r>
              <a:rPr lang="en-US" b="1" dirty="0" smtClean="0">
                <a:solidFill>
                  <a:srgbClr val="002060"/>
                </a:solidFill>
              </a:rPr>
              <a:t> stand for.  </a:t>
            </a:r>
            <a:r>
              <a:rPr lang="en-US" b="1" dirty="0" smtClean="0">
                <a:solidFill>
                  <a:srgbClr val="002060"/>
                </a:solidFill>
              </a:rPr>
              <a:t>Or, you can double space your review as you create it, print it, and then just write the actual word above the image.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01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502" y="810502"/>
            <a:ext cx="4300089" cy="365336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6502" y="4504814"/>
            <a:ext cx="4300089" cy="2020947"/>
          </a:xfrm>
          <a:prstGeom prst="rect">
            <a:avLst/>
          </a:prstGeom>
        </p:spPr>
      </p:pic>
      <p:sp>
        <p:nvSpPr>
          <p:cNvPr id="5" name="Right Brace 4"/>
          <p:cNvSpPr/>
          <p:nvPr/>
        </p:nvSpPr>
        <p:spPr>
          <a:xfrm>
            <a:off x="4517409" y="1091821"/>
            <a:ext cx="1559834" cy="3412993"/>
          </a:xfrm>
          <a:prstGeom prst="rightBrace">
            <a:avLst>
              <a:gd name="adj1" fmla="val 8333"/>
              <a:gd name="adj2" fmla="val 50400"/>
            </a:avLst>
          </a:prstGeom>
          <a:ln w="254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519683" y="4545758"/>
            <a:ext cx="1754507" cy="410656"/>
          </a:xfrm>
          <a:prstGeom prst="straightConnector1">
            <a:avLst/>
          </a:prstGeom>
          <a:ln w="254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ight Brace 8"/>
          <p:cNvSpPr/>
          <p:nvPr/>
        </p:nvSpPr>
        <p:spPr>
          <a:xfrm>
            <a:off x="4804011" y="5076967"/>
            <a:ext cx="1370569" cy="1448794"/>
          </a:xfrm>
          <a:prstGeom prst="rightBrace">
            <a:avLst/>
          </a:prstGeom>
          <a:ln w="254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4420072" y="948866"/>
            <a:ext cx="1754508" cy="4585"/>
          </a:xfrm>
          <a:prstGeom prst="straightConnector1">
            <a:avLst/>
          </a:prstGeom>
          <a:ln w="254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274190" y="703512"/>
            <a:ext cx="55145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  <a:latin typeface="Corbel" panose="020B0503020204020204" pitchFamily="34" charset="0"/>
              </a:rPr>
              <a:t>Assertion of overall evaluation of the novel</a:t>
            </a:r>
          </a:p>
          <a:p>
            <a:endParaRPr lang="en-US" sz="2200" b="1" dirty="0">
              <a:solidFill>
                <a:schemeClr val="accent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74190" y="2567919"/>
            <a:ext cx="52613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  <a:latin typeface="Corbel" panose="020B0503020204020204" pitchFamily="34" charset="0"/>
              </a:rPr>
              <a:t>Context/descriptive summary of the novel</a:t>
            </a:r>
          </a:p>
          <a:p>
            <a:endParaRPr lang="en-US" sz="2200" b="1" dirty="0">
              <a:solidFill>
                <a:schemeClr val="accent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337932" y="4031059"/>
            <a:ext cx="5840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  <a:latin typeface="Corbel" panose="020B0503020204020204" pitchFamily="34" charset="0"/>
              </a:rPr>
              <a:t>Properly-cited textual evidence from the novel (NOTE: need at least 2 pieces of evidence)</a:t>
            </a:r>
          </a:p>
          <a:p>
            <a:endParaRPr lang="en-US" sz="2200" b="1" dirty="0">
              <a:solidFill>
                <a:schemeClr val="accent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352000" y="5051043"/>
            <a:ext cx="5825932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 smtClean="0">
                <a:solidFill>
                  <a:schemeClr val="accent1">
                    <a:lumMod val="50000"/>
                  </a:schemeClr>
                </a:solidFill>
                <a:latin typeface="Corbel" panose="020B0503020204020204" pitchFamily="34" charset="0"/>
              </a:rPr>
              <a:t>Evaluation of likes/dislikes/impact based on discussion of literary components such as, in this model, thematic ideas and theme (NOTE: model is incomplete – coverage of these aspects must be much more extensive and developed)</a:t>
            </a:r>
          </a:p>
          <a:p>
            <a:endParaRPr lang="en-US" sz="2200" b="1" dirty="0">
              <a:solidFill>
                <a:schemeClr val="accent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10282" y="-65929"/>
            <a:ext cx="1059033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Annotated model of an abbreviated </a:t>
            </a:r>
            <a:r>
              <a:rPr 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review</a:t>
            </a:r>
            <a:endParaRPr lang="en-US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441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24213" y="29497"/>
            <a:ext cx="950349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Checklist—have you met requirements?</a:t>
            </a:r>
            <a:endParaRPr lang="en-US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24213" y="902177"/>
            <a:ext cx="10677832" cy="5734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“Create” Two New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Emojis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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original emoji - circle the place where you put one:         title        author         student name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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Written/text translation for 1</a:t>
            </a:r>
            <a:r>
              <a:rPr lang="en-US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emoji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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Explanation for your 1</a:t>
            </a:r>
            <a:r>
              <a:rPr lang="en-US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original emoji, illustrating novel/emoji connection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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original emoji - circle the place where you put one:         title        author         student name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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Explanation for your 2</a:t>
            </a:r>
            <a:r>
              <a:rPr lang="en-US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original emoji, illustrating novel/emoji connection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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Written/text translation for 2</a:t>
            </a:r>
            <a:r>
              <a:rPr lang="en-US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emoji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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Textual evidence that is properly-cited included in at least one explanation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Hybrid Book Review: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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½ typed, double-spaced pages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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Hybrid/mixture of both words (text) and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emojis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(visuals)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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1-2 sentences of narrative/plot summary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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Thorough explanation of “likes” regarding the novel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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Thorough explanation of “dislikes” about the novel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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Includes 1</a:t>
            </a:r>
            <a:r>
              <a:rPr lang="en-US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piece of properly-cited textual evidence.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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Includes 2</a:t>
            </a:r>
            <a:r>
              <a:rPr lang="en-US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piece of properly-cited textual evidence.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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Brackets/annotates/labels parts of the review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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Includes a word/text only translation to pair with the hybrid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8083" y="3769500"/>
            <a:ext cx="257175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027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621</Words>
  <Application>Microsoft Office PowerPoint</Application>
  <PresentationFormat>Widescreen</PresentationFormat>
  <Paragraphs>49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Corbel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CBSD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REMAR, COLLEEN</dc:creator>
  <cp:lastModifiedBy>REMAR, COLLEEN</cp:lastModifiedBy>
  <cp:revision>12</cp:revision>
  <dcterms:created xsi:type="dcterms:W3CDTF">2014-10-08T16:37:23Z</dcterms:created>
  <dcterms:modified xsi:type="dcterms:W3CDTF">2014-11-04T12:54:10Z</dcterms:modified>
</cp:coreProperties>
</file>